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embeddedFontLst>
    <p:embeddedFont>
      <p:font typeface="Libre Franklin"/>
      <p:regular r:id="rId11"/>
      <p:bold r:id="rId12"/>
      <p:italic r:id="rId13"/>
      <p:boldItalic r:id="rId14"/>
    </p:embeddedFont>
    <p:embeddedFont>
      <p:font typeface="Do Hyeon"/>
      <p:regular r:id="rId15"/>
    </p:embeddedFont>
    <p:embeddedFont>
      <p:font typeface="Nanum Gothic"/>
      <p:regular r:id="rId16"/>
      <p:bold r:id="rId17"/>
    </p:embeddedFont>
    <p:embeddedFont>
      <p:font typeface="NanumGothic ExtraBold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jvUUQafj56OkNgX1fi0ZTT59BX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ibreFranklin-regular.fntdata"/><Relationship Id="rId10" Type="http://schemas.openxmlformats.org/officeDocument/2006/relationships/slide" Target="slides/slide6.xml"/><Relationship Id="rId13" Type="http://schemas.openxmlformats.org/officeDocument/2006/relationships/font" Target="fonts/LibreFranklin-italic.fntdata"/><Relationship Id="rId12" Type="http://schemas.openxmlformats.org/officeDocument/2006/relationships/font" Target="fonts/LibreFrankli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oHyeon-regular.fntdata"/><Relationship Id="rId14" Type="http://schemas.openxmlformats.org/officeDocument/2006/relationships/font" Target="fonts/LibreFranklin-boldItalic.fntdata"/><Relationship Id="rId17" Type="http://schemas.openxmlformats.org/officeDocument/2006/relationships/font" Target="fonts/NanumGothic-bold.fntdata"/><Relationship Id="rId16" Type="http://schemas.openxmlformats.org/officeDocument/2006/relationships/font" Target="fonts/NanumGothic-regular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NanumGothic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7e36360e6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a7e36360e6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1a7e36360e6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7e36360e6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a7e36360e6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a7e36360e6_1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217da58ba_1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b217da58ba_1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b217da58ba_1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217da58ba_1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b217da58ba_1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b217da58ba_1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217da58ba_1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b217da58ba_1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b217da58ba_1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레이아웃">
  <p:cSld name="빈 레이아웃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idx="1" type="body"/>
          </p:nvPr>
        </p:nvSpPr>
        <p:spPr>
          <a:xfrm>
            <a:off x="4487949" y="3077822"/>
            <a:ext cx="1039006" cy="368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6777"/>
              </a:buClr>
              <a:buSzPts val="2400"/>
              <a:buFont typeface="Malgun Gothic"/>
              <a:buNone/>
              <a:defRPr i="1" sz="2400">
                <a:solidFill>
                  <a:srgbClr val="44677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type="title"/>
          </p:nvPr>
        </p:nvSpPr>
        <p:spPr>
          <a:xfrm>
            <a:off x="5669737" y="2956704"/>
            <a:ext cx="2448103" cy="601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777"/>
              </a:buClr>
              <a:buSzPts val="4000"/>
              <a:buFont typeface="Malgun Gothic"/>
              <a:buNone/>
              <a:defRPr sz="4000" cap="none">
                <a:solidFill>
                  <a:srgbClr val="44677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사진">
  <p:cSld name="4 사진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/>
          <p:nvPr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rgbClr val="D982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러그가 포함된 그림&#10;&#10;자동 생성된 설명" id="18" name="Google Shape;18;p17"/>
          <p:cNvPicPr preferRelativeResize="0"/>
          <p:nvPr/>
        </p:nvPicPr>
        <p:blipFill rotWithShape="1">
          <a:blip r:embed="rId2">
            <a:alphaModFix amt="5000"/>
          </a:blip>
          <a:srcRect b="34177" l="3541" r="2143" t="0"/>
          <a:stretch/>
        </p:blipFill>
        <p:spPr>
          <a:xfrm flipH="1">
            <a:off x="-7" y="-7646"/>
            <a:ext cx="12191017" cy="508764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7"/>
          <p:cNvSpPr/>
          <p:nvPr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7"/>
          <p:cNvSpPr/>
          <p:nvPr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rgbClr val="F7E9D3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17"/>
          <p:cNvSpPr/>
          <p:nvPr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rgbClr val="F7E9D3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7"/>
          <p:cNvSpPr/>
          <p:nvPr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17"/>
          <p:cNvSpPr/>
          <p:nvPr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rgbClr val="F7E9D3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17"/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7"/>
          <p:cNvSpPr/>
          <p:nvPr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rgbClr val="F7E9D3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17"/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cap="flat" cmpd="sng" w="38100">
            <a:solidFill>
              <a:srgbClr val="F7E9D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17"/>
          <p:cNvSpPr txBox="1"/>
          <p:nvPr>
            <p:ph idx="1" type="body"/>
          </p:nvPr>
        </p:nvSpPr>
        <p:spPr>
          <a:xfrm>
            <a:off x="4785707" y="743985"/>
            <a:ext cx="1039006" cy="368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E9D3"/>
              </a:buClr>
              <a:buSzPts val="2400"/>
              <a:buFont typeface="Malgun Gothic"/>
              <a:buNone/>
              <a:defRPr i="1" sz="2400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7"/>
          <p:cNvSpPr/>
          <p:nvPr/>
        </p:nvSpPr>
        <p:spPr>
          <a:xfrm rot="1600662">
            <a:off x="5546311" y="2233118"/>
            <a:ext cx="1100563" cy="563350"/>
          </a:xfrm>
          <a:custGeom>
            <a:rect b="b" l="l" r="r" t="t"/>
            <a:pathLst>
              <a:path extrusionOk="0" h="563350" w="1100563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17"/>
          <p:cNvSpPr/>
          <p:nvPr>
            <p:ph idx="2" type="pic"/>
          </p:nvPr>
        </p:nvSpPr>
        <p:spPr>
          <a:xfrm>
            <a:off x="840659" y="3699572"/>
            <a:ext cx="2120872" cy="2120963"/>
          </a:xfrm>
          <a:prstGeom prst="rect">
            <a:avLst/>
          </a:prstGeom>
          <a:solidFill>
            <a:srgbClr val="22333B"/>
          </a:solidFill>
          <a:ln>
            <a:noFill/>
          </a:ln>
        </p:spPr>
      </p:sp>
      <p:sp>
        <p:nvSpPr>
          <p:cNvPr id="31" name="Google Shape;31;p17"/>
          <p:cNvSpPr/>
          <p:nvPr>
            <p:ph idx="3" type="pic"/>
          </p:nvPr>
        </p:nvSpPr>
        <p:spPr>
          <a:xfrm>
            <a:off x="3637653" y="3713275"/>
            <a:ext cx="2120872" cy="2107260"/>
          </a:xfrm>
          <a:prstGeom prst="rect">
            <a:avLst/>
          </a:prstGeom>
          <a:solidFill>
            <a:srgbClr val="ACC5CF"/>
          </a:solidFill>
          <a:ln>
            <a:noFill/>
          </a:ln>
        </p:spPr>
      </p:sp>
      <p:sp>
        <p:nvSpPr>
          <p:cNvPr id="32" name="Google Shape;32;p17"/>
          <p:cNvSpPr/>
          <p:nvPr>
            <p:ph idx="4" type="pic"/>
          </p:nvPr>
        </p:nvSpPr>
        <p:spPr>
          <a:xfrm>
            <a:off x="6434747" y="3699572"/>
            <a:ext cx="2120872" cy="2120963"/>
          </a:xfrm>
          <a:prstGeom prst="rect">
            <a:avLst/>
          </a:prstGeom>
          <a:solidFill>
            <a:srgbClr val="22333B"/>
          </a:solidFill>
          <a:ln>
            <a:noFill/>
          </a:ln>
        </p:spPr>
      </p:sp>
      <p:sp>
        <p:nvSpPr>
          <p:cNvPr id="33" name="Google Shape;33;p17"/>
          <p:cNvSpPr/>
          <p:nvPr>
            <p:ph idx="5" type="pic"/>
          </p:nvPr>
        </p:nvSpPr>
        <p:spPr>
          <a:xfrm>
            <a:off x="9229469" y="3699573"/>
            <a:ext cx="2120872" cy="2120962"/>
          </a:xfrm>
          <a:prstGeom prst="rect">
            <a:avLst/>
          </a:prstGeom>
          <a:solidFill>
            <a:srgbClr val="ACC5CF"/>
          </a:solidFill>
          <a:ln>
            <a:noFill/>
          </a:ln>
        </p:spPr>
      </p:sp>
      <p:sp>
        <p:nvSpPr>
          <p:cNvPr id="34" name="Google Shape;34;p17"/>
          <p:cNvSpPr txBox="1"/>
          <p:nvPr>
            <p:ph idx="6" type="body"/>
          </p:nvPr>
        </p:nvSpPr>
        <p:spPr>
          <a:xfrm>
            <a:off x="3804562" y="1524693"/>
            <a:ext cx="4581878" cy="676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E9D3"/>
              </a:buClr>
              <a:buSzPts val="1600"/>
              <a:buFont typeface="Malgun Gothic"/>
              <a:buNone/>
              <a:defRPr sz="1600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type="title"/>
          </p:nvPr>
        </p:nvSpPr>
        <p:spPr>
          <a:xfrm>
            <a:off x="5967497" y="646236"/>
            <a:ext cx="1755342" cy="592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4000"/>
              <a:buFont typeface="Malgun Gothic"/>
              <a:buNone/>
              <a:defRPr sz="4000" cap="none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나누기/이미지">
  <p:cSld name="구역 나누기/이미지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>
            <p:ph idx="2" type="pic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C99D7F"/>
          </a:solidFill>
          <a:ln>
            <a:noFill/>
          </a:ln>
        </p:spPr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4305069" y="3077822"/>
            <a:ext cx="1039006" cy="368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E9D3"/>
              </a:buClr>
              <a:buSzPts val="2400"/>
              <a:buFont typeface="Malgun Gothic"/>
              <a:buNone/>
              <a:defRPr i="1" sz="2400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type="title"/>
          </p:nvPr>
        </p:nvSpPr>
        <p:spPr>
          <a:xfrm>
            <a:off x="5502299" y="2966697"/>
            <a:ext cx="2722422" cy="591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4000"/>
              <a:buFont typeface="Malgun Gothic"/>
              <a:buNone/>
              <a:defRPr sz="4000" cap="none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">
  <p:cSld name="표지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6840305" y="4938614"/>
            <a:ext cx="3249643" cy="37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E9D3"/>
              </a:buClr>
              <a:buSzPts val="1400"/>
              <a:buNone/>
              <a:defRPr sz="1400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type="title"/>
          </p:nvPr>
        </p:nvSpPr>
        <p:spPr>
          <a:xfrm>
            <a:off x="6095999" y="4365099"/>
            <a:ext cx="4809839" cy="573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4000"/>
              <a:buFont typeface="Malgun Gothic"/>
              <a:buNone/>
              <a:defRPr sz="4000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사진">
  <p:cSld name="1 사진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산호 클로즈업&#10;&#10;자동 생성된 설명" id="45" name="Google Shape;45;p12"/>
          <p:cNvPicPr preferRelativeResize="0"/>
          <p:nvPr/>
        </p:nvPicPr>
        <p:blipFill rotWithShape="1">
          <a:blip r:embed="rId2">
            <a:alphaModFix amt="8000"/>
          </a:blip>
          <a:srcRect b="815" l="0" r="0" t="4293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2"/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7;p12"/>
          <p:cNvSpPr/>
          <p:nvPr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rgbClr val="F7E9D3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8;p12"/>
          <p:cNvSpPr/>
          <p:nvPr/>
        </p:nvSpPr>
        <p:spPr>
          <a:xfrm rot="1514662">
            <a:off x="8184917" y="3851221"/>
            <a:ext cx="1366188" cy="699316"/>
          </a:xfrm>
          <a:custGeom>
            <a:rect b="b" l="l" r="r" t="t"/>
            <a:pathLst>
              <a:path extrusionOk="0" h="699316" w="1366188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rgbClr val="F7E9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49;p12"/>
          <p:cNvSpPr/>
          <p:nvPr>
            <p:ph idx="2" type="pic"/>
          </p:nvPr>
        </p:nvSpPr>
        <p:spPr>
          <a:xfrm>
            <a:off x="1184904" y="1164507"/>
            <a:ext cx="3992160" cy="4284881"/>
          </a:xfrm>
          <a:prstGeom prst="rect">
            <a:avLst/>
          </a:prstGeom>
          <a:solidFill>
            <a:srgbClr val="D98263"/>
          </a:solidFill>
          <a:ln>
            <a:noFill/>
          </a:ln>
        </p:spPr>
      </p:sp>
      <p:sp>
        <p:nvSpPr>
          <p:cNvPr id="50" name="Google Shape;50;p12"/>
          <p:cNvSpPr txBox="1"/>
          <p:nvPr>
            <p:ph type="title"/>
          </p:nvPr>
        </p:nvSpPr>
        <p:spPr>
          <a:xfrm>
            <a:off x="6610937" y="3103417"/>
            <a:ext cx="4514147" cy="811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1600"/>
              <a:buFont typeface="Arial"/>
              <a:buNone/>
              <a:defRPr sz="1600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 사진">
  <p:cSld name="1_2 사진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러그가 포함된 그림&#10;&#10;자동 생성된 설명" id="52" name="Google Shape;52;p15"/>
          <p:cNvPicPr preferRelativeResize="0"/>
          <p:nvPr/>
        </p:nvPicPr>
        <p:blipFill rotWithShape="1">
          <a:blip r:embed="rId2">
            <a:alphaModFix amt="5000"/>
          </a:blip>
          <a:srcRect b="11271" l="51432" r="2141" t="0"/>
          <a:stretch/>
        </p:blipFill>
        <p:spPr>
          <a:xfrm flipH="1">
            <a:off x="-8" y="-7646"/>
            <a:ext cx="60007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/>
          <p:nvPr>
            <p:ph idx="2" type="pic"/>
          </p:nvPr>
        </p:nvSpPr>
        <p:spPr>
          <a:xfrm>
            <a:off x="6000730" y="0"/>
            <a:ext cx="61912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4" name="Google Shape;54;p15"/>
          <p:cNvSpPr/>
          <p:nvPr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cap="flat" cmpd="sng" w="38100">
            <a:solidFill>
              <a:srgbClr val="F7E9D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5"/>
          <p:cNvSpPr/>
          <p:nvPr/>
        </p:nvSpPr>
        <p:spPr>
          <a:xfrm rot="1514662">
            <a:off x="2317266" y="5622803"/>
            <a:ext cx="1366188" cy="699316"/>
          </a:xfrm>
          <a:custGeom>
            <a:rect b="b" l="l" r="r" t="t"/>
            <a:pathLst>
              <a:path extrusionOk="0" h="699316" w="1366188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rgbClr val="F7E9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rotWithShape="0" algn="tl" dir="3000000" dist="50800">
              <a:schemeClr val="dk1">
                <a:alpha val="49411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rgbClr val="F7E9D3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15"/>
          <p:cNvSpPr/>
          <p:nvPr>
            <p:ph idx="3" type="pic"/>
          </p:nvPr>
        </p:nvSpPr>
        <p:spPr>
          <a:xfrm>
            <a:off x="984154" y="1120228"/>
            <a:ext cx="3992160" cy="2842172"/>
          </a:xfrm>
          <a:prstGeom prst="rect">
            <a:avLst/>
          </a:prstGeom>
          <a:solidFill>
            <a:srgbClr val="E5AB96"/>
          </a:solidFill>
          <a:ln>
            <a:noFill/>
          </a:ln>
        </p:spPr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666113" y="5012463"/>
            <a:ext cx="4664641" cy="653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1600"/>
              <a:buFont typeface="Malgun Gothic"/>
              <a:buNone/>
              <a:defRPr sz="1600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사진">
  <p:cSld name="3 사진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산호 클로즈업&#10;&#10;자동 생성된 설명" id="61" name="Google Shape;61;p16"/>
          <p:cNvPicPr preferRelativeResize="0"/>
          <p:nvPr/>
        </p:nvPicPr>
        <p:blipFill rotWithShape="1">
          <a:blip r:embed="rId2">
            <a:alphaModFix amt="5000"/>
          </a:blip>
          <a:srcRect b="13924" l="0" r="0" t="30332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/>
        </p:nvSpPr>
        <p:spPr>
          <a:xfrm flipH="1" rot="-1211180">
            <a:off x="1491896" y="5646588"/>
            <a:ext cx="1366188" cy="699316"/>
          </a:xfrm>
          <a:custGeom>
            <a:rect b="b" l="l" r="r" t="t"/>
            <a:pathLst>
              <a:path extrusionOk="0" h="699316" w="1366188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rgbClr val="F7E9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6"/>
          <p:cNvSpPr/>
          <p:nvPr/>
        </p:nvSpPr>
        <p:spPr>
          <a:xfrm rot="1479909">
            <a:off x="9335388" y="5646587"/>
            <a:ext cx="1366188" cy="699316"/>
          </a:xfrm>
          <a:custGeom>
            <a:rect b="b" l="l" r="r" t="t"/>
            <a:pathLst>
              <a:path extrusionOk="0" h="699316" w="1366188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rgbClr val="F7E9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rotWithShape="0" algn="tl" dir="3000000" dist="50800">
              <a:srgbClr val="000000">
                <a:alpha val="4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rgbClr val="F7E9D3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rotWithShape="0" algn="tl" dir="3000000" dist="50800">
              <a:srgbClr val="000000">
                <a:alpha val="4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rgbClr val="F7E9D3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rotWithShape="0" algn="tl" dir="3000000" dist="50800">
              <a:srgbClr val="000000">
                <a:alpha val="4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rgbClr val="F7E9D3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6"/>
          <p:cNvSpPr/>
          <p:nvPr>
            <p:ph idx="2" type="pic"/>
          </p:nvPr>
        </p:nvSpPr>
        <p:spPr>
          <a:xfrm>
            <a:off x="771015" y="947627"/>
            <a:ext cx="2927350" cy="3578033"/>
          </a:xfrm>
          <a:prstGeom prst="rect">
            <a:avLst/>
          </a:prstGeom>
          <a:solidFill>
            <a:srgbClr val="ACC5CF"/>
          </a:solidFill>
          <a:ln>
            <a:noFill/>
          </a:ln>
        </p:spPr>
      </p:sp>
      <p:sp>
        <p:nvSpPr>
          <p:cNvPr id="71" name="Google Shape;71;p16"/>
          <p:cNvSpPr/>
          <p:nvPr>
            <p:ph idx="3" type="pic"/>
          </p:nvPr>
        </p:nvSpPr>
        <p:spPr>
          <a:xfrm>
            <a:off x="4632320" y="947627"/>
            <a:ext cx="2927350" cy="3578033"/>
          </a:xfrm>
          <a:prstGeom prst="rect">
            <a:avLst/>
          </a:prstGeom>
          <a:solidFill>
            <a:srgbClr val="ACC5CF"/>
          </a:solidFill>
          <a:ln>
            <a:noFill/>
          </a:ln>
        </p:spPr>
      </p:sp>
      <p:sp>
        <p:nvSpPr>
          <p:cNvPr id="72" name="Google Shape;72;p16"/>
          <p:cNvSpPr/>
          <p:nvPr>
            <p:ph idx="4" type="pic"/>
          </p:nvPr>
        </p:nvSpPr>
        <p:spPr>
          <a:xfrm>
            <a:off x="8493630" y="943258"/>
            <a:ext cx="2927350" cy="3578033"/>
          </a:xfrm>
          <a:prstGeom prst="rect">
            <a:avLst/>
          </a:prstGeom>
          <a:solidFill>
            <a:srgbClr val="ACC5CF"/>
          </a:solidFill>
          <a:ln>
            <a:noFill/>
          </a:ln>
        </p:spPr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3639067" y="5766800"/>
            <a:ext cx="4721634" cy="676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1600"/>
              <a:buFont typeface="Arial"/>
              <a:buNone/>
              <a:defRPr sz="1600">
                <a:solidFill>
                  <a:srgbClr val="F7E9D3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사진 콜라주">
  <p:cSld name="8 사진 콜라주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0" y="0"/>
            <a:ext cx="11339241" cy="407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D3A7"/>
              </a:buClr>
              <a:buSzPts val="900"/>
              <a:buFont typeface="Malgun Gothic"/>
              <a:buNone/>
              <a:defRPr sz="900">
                <a:solidFill>
                  <a:srgbClr val="F1D3A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8"/>
          <p:cNvSpPr/>
          <p:nvPr>
            <p:ph idx="2" type="pic"/>
          </p:nvPr>
        </p:nvSpPr>
        <p:spPr>
          <a:xfrm>
            <a:off x="349279" y="374309"/>
            <a:ext cx="2926597" cy="2524311"/>
          </a:xfrm>
          <a:prstGeom prst="rect">
            <a:avLst/>
          </a:prstGeom>
          <a:solidFill>
            <a:srgbClr val="ACC5CF"/>
          </a:solidFill>
          <a:ln>
            <a:noFill/>
          </a:ln>
        </p:spPr>
      </p:sp>
      <p:sp>
        <p:nvSpPr>
          <p:cNvPr id="85" name="Google Shape;85;p18"/>
          <p:cNvSpPr/>
          <p:nvPr>
            <p:ph idx="3" type="pic"/>
          </p:nvPr>
        </p:nvSpPr>
        <p:spPr>
          <a:xfrm>
            <a:off x="349189" y="3994520"/>
            <a:ext cx="2930525" cy="1987550"/>
          </a:xfrm>
          <a:prstGeom prst="rect">
            <a:avLst/>
          </a:prstGeom>
          <a:solidFill>
            <a:srgbClr val="22333B"/>
          </a:solidFill>
          <a:ln>
            <a:noFill/>
          </a:ln>
        </p:spPr>
      </p:sp>
      <p:sp>
        <p:nvSpPr>
          <p:cNvPr id="86" name="Google Shape;86;p18"/>
          <p:cNvSpPr/>
          <p:nvPr>
            <p:ph idx="4" type="pic"/>
          </p:nvPr>
        </p:nvSpPr>
        <p:spPr>
          <a:xfrm>
            <a:off x="9737360" y="374308"/>
            <a:ext cx="2078236" cy="1866486"/>
          </a:xfrm>
          <a:prstGeom prst="rect">
            <a:avLst/>
          </a:prstGeom>
          <a:solidFill>
            <a:srgbClr val="22333B"/>
          </a:solidFill>
          <a:ln>
            <a:noFill/>
          </a:ln>
        </p:spPr>
      </p:sp>
      <p:sp>
        <p:nvSpPr>
          <p:cNvPr id="87" name="Google Shape;87;p18"/>
          <p:cNvSpPr/>
          <p:nvPr>
            <p:ph idx="5" type="pic"/>
          </p:nvPr>
        </p:nvSpPr>
        <p:spPr>
          <a:xfrm>
            <a:off x="3887874" y="374309"/>
            <a:ext cx="2460900" cy="1974108"/>
          </a:xfrm>
          <a:prstGeom prst="rect">
            <a:avLst/>
          </a:prstGeom>
          <a:solidFill>
            <a:srgbClr val="22333B"/>
          </a:solidFill>
          <a:ln>
            <a:noFill/>
          </a:ln>
        </p:spPr>
      </p:sp>
      <p:sp>
        <p:nvSpPr>
          <p:cNvPr id="88" name="Google Shape;88;p18"/>
          <p:cNvSpPr/>
          <p:nvPr>
            <p:ph idx="6" type="pic"/>
          </p:nvPr>
        </p:nvSpPr>
        <p:spPr>
          <a:xfrm>
            <a:off x="6953053" y="4624367"/>
            <a:ext cx="2173480" cy="1357703"/>
          </a:xfrm>
          <a:prstGeom prst="rect">
            <a:avLst/>
          </a:prstGeom>
          <a:solidFill>
            <a:srgbClr val="22333B"/>
          </a:solidFill>
          <a:ln>
            <a:noFill/>
          </a:ln>
        </p:spPr>
      </p:sp>
      <p:sp>
        <p:nvSpPr>
          <p:cNvPr id="89" name="Google Shape;89;p18"/>
          <p:cNvSpPr/>
          <p:nvPr>
            <p:ph idx="7" type="pic"/>
          </p:nvPr>
        </p:nvSpPr>
        <p:spPr>
          <a:xfrm>
            <a:off x="3886791" y="3458132"/>
            <a:ext cx="2460899" cy="2523939"/>
          </a:xfrm>
          <a:prstGeom prst="rect">
            <a:avLst/>
          </a:prstGeom>
          <a:solidFill>
            <a:srgbClr val="ADC5D0"/>
          </a:solidFill>
          <a:ln>
            <a:noFill/>
          </a:ln>
        </p:spPr>
      </p:sp>
      <p:sp>
        <p:nvSpPr>
          <p:cNvPr id="90" name="Google Shape;90;p18"/>
          <p:cNvSpPr/>
          <p:nvPr>
            <p:ph idx="8" type="pic"/>
          </p:nvPr>
        </p:nvSpPr>
        <p:spPr>
          <a:xfrm>
            <a:off x="6953051" y="374309"/>
            <a:ext cx="2173481" cy="3131604"/>
          </a:xfrm>
          <a:prstGeom prst="rect">
            <a:avLst/>
          </a:prstGeom>
          <a:solidFill>
            <a:srgbClr val="ACC5CF"/>
          </a:solidFill>
          <a:ln>
            <a:noFill/>
          </a:ln>
        </p:spPr>
      </p:sp>
      <p:sp>
        <p:nvSpPr>
          <p:cNvPr id="91" name="Google Shape;91;p18"/>
          <p:cNvSpPr/>
          <p:nvPr>
            <p:ph idx="9" type="pic"/>
          </p:nvPr>
        </p:nvSpPr>
        <p:spPr>
          <a:xfrm>
            <a:off x="9737360" y="3342229"/>
            <a:ext cx="2078236" cy="2639842"/>
          </a:xfrm>
          <a:prstGeom prst="rect">
            <a:avLst/>
          </a:prstGeom>
          <a:solidFill>
            <a:srgbClr val="ADC5D0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1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7e36360e6_1_27"/>
          <p:cNvSpPr/>
          <p:nvPr/>
        </p:nvSpPr>
        <p:spPr>
          <a:xfrm>
            <a:off x="887675" y="697250"/>
            <a:ext cx="10131300" cy="2745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a7e36360e6_1_27"/>
          <p:cNvSpPr txBox="1"/>
          <p:nvPr>
            <p:ph type="title"/>
          </p:nvPr>
        </p:nvSpPr>
        <p:spPr>
          <a:xfrm>
            <a:off x="550852" y="1922498"/>
            <a:ext cx="10907100" cy="4654500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777"/>
              </a:buClr>
              <a:buSzPts val="3200"/>
              <a:buFont typeface="Malgun Gothic"/>
              <a:buNone/>
            </a:pPr>
            <a:r>
              <a:rPr lang="en-US" sz="3200"/>
              <a:t> </a:t>
            </a:r>
            <a:br>
              <a:rPr lang="en-US" sz="3200"/>
            </a:br>
            <a:r>
              <a:rPr lang="en-US" sz="3200"/>
              <a:t> </a:t>
            </a:r>
            <a:endParaRPr sz="3200"/>
          </a:p>
        </p:txBody>
      </p:sp>
      <p:pic>
        <p:nvPicPr>
          <p:cNvPr id="99" name="Google Shape;99;g1a7e36360e6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699" y="4756513"/>
            <a:ext cx="4151400" cy="55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g1a7e36360e6_1_27"/>
          <p:cNvCxnSpPr/>
          <p:nvPr/>
        </p:nvCxnSpPr>
        <p:spPr>
          <a:xfrm>
            <a:off x="3692225" y="1591808"/>
            <a:ext cx="4522200" cy="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" name="Google Shape;101;g1a7e36360e6_1_27"/>
          <p:cNvPicPr preferRelativeResize="0"/>
          <p:nvPr/>
        </p:nvPicPr>
        <p:blipFill rotWithShape="1">
          <a:blip r:embed="rId4">
            <a:alphaModFix amt="33000"/>
          </a:blip>
          <a:srcRect b="32971" l="48415" r="20145" t="34129"/>
          <a:stretch/>
        </p:blipFill>
        <p:spPr>
          <a:xfrm>
            <a:off x="7265425" y="941763"/>
            <a:ext cx="3833101" cy="22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a7e36360e6_1_27"/>
          <p:cNvSpPr txBox="1"/>
          <p:nvPr/>
        </p:nvSpPr>
        <p:spPr>
          <a:xfrm>
            <a:off x="953588" y="1922488"/>
            <a:ext cx="101016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D1C1D"/>
                </a:solidFill>
                <a:latin typeface="Do Hyeon"/>
                <a:ea typeface="Do Hyeon"/>
                <a:cs typeface="Do Hyeon"/>
                <a:sym typeface="Do Hyeon"/>
              </a:rPr>
              <a:t>A</a:t>
            </a:r>
            <a:r>
              <a:rPr i="0" lang="en-US" sz="4000" u="none" cap="none" strike="noStrike">
                <a:solidFill>
                  <a:srgbClr val="1D1C1D"/>
                </a:solidFill>
                <a:latin typeface="Do Hyeon"/>
                <a:ea typeface="Do Hyeon"/>
                <a:cs typeface="Do Hyeon"/>
                <a:sym typeface="Do Hyeon"/>
              </a:rPr>
              <a:t>I기술 도입 희망 기업의 주요사업 최적의 데이터셋 및 AI 모델 추천 서비스</a:t>
            </a:r>
            <a:endParaRPr b="1" i="0" sz="4000" u="none" cap="none" strike="noStrike">
              <a:solidFill>
                <a:srgbClr val="44677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" name="Google Shape;103;g1a7e36360e6_1_27"/>
          <p:cNvSpPr txBox="1"/>
          <p:nvPr/>
        </p:nvSpPr>
        <p:spPr>
          <a:xfrm>
            <a:off x="3854162" y="1004413"/>
            <a:ext cx="4300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4000"/>
              <a:buFont typeface="Malgun Gothic"/>
              <a:buNone/>
            </a:pPr>
            <a:r>
              <a:rPr b="1" i="0" lang="en-US" sz="4200" u="none" cap="none" strike="noStrike">
                <a:latin typeface="Do Hyeon"/>
                <a:ea typeface="Do Hyeon"/>
                <a:cs typeface="Do Hyeon"/>
                <a:sym typeface="Do Hyeon"/>
              </a:rPr>
              <a:t>세</a:t>
            </a:r>
            <a:r>
              <a:rPr b="1" i="0" lang="en-US" sz="3000" u="none" cap="none" strike="noStrike">
                <a:latin typeface="Do Hyeon"/>
                <a:ea typeface="Do Hyeon"/>
                <a:cs typeface="Do Hyeon"/>
                <a:sym typeface="Do Hyeon"/>
              </a:rPr>
              <a:t>상의</a:t>
            </a:r>
            <a:r>
              <a:rPr b="1" i="0" lang="en-US" sz="4200" u="none" cap="none" strike="noStrike">
                <a:latin typeface="Do Hyeon"/>
                <a:ea typeface="Do Hyeon"/>
                <a:cs typeface="Do Hyeon"/>
                <a:sym typeface="Do Hyeon"/>
              </a:rPr>
              <a:t> 모</a:t>
            </a:r>
            <a:r>
              <a:rPr b="1" i="0" lang="en-US" sz="3000" u="none" cap="none" strike="noStrike">
                <a:latin typeface="Do Hyeon"/>
                <a:ea typeface="Do Hyeon"/>
                <a:cs typeface="Do Hyeon"/>
                <a:sym typeface="Do Hyeon"/>
              </a:rPr>
              <a:t>든</a:t>
            </a:r>
            <a:r>
              <a:rPr b="1" i="0" lang="en-US" sz="4200" u="none" cap="none" strike="noStrike">
                <a:latin typeface="Do Hyeon"/>
                <a:ea typeface="Do Hyeon"/>
                <a:cs typeface="Do Hyeon"/>
                <a:sym typeface="Do Hyeon"/>
              </a:rPr>
              <a:t> AI, 세모 AI</a:t>
            </a:r>
            <a:endParaRPr b="1" i="0" sz="42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4000"/>
              <a:buFont typeface="Malgun Gothic"/>
              <a:buNone/>
            </a:pPr>
            <a:r>
              <a:t/>
            </a:r>
            <a:endParaRPr b="1" sz="4000">
              <a:solidFill>
                <a:srgbClr val="334D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7e36360e6_1_71"/>
          <p:cNvSpPr txBox="1"/>
          <p:nvPr/>
        </p:nvSpPr>
        <p:spPr>
          <a:xfrm>
            <a:off x="1127950" y="612400"/>
            <a:ext cx="60279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818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코</a:t>
            </a:r>
            <a:r>
              <a:rPr lang="en-US" sz="30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딩해서</a:t>
            </a:r>
            <a:r>
              <a:rPr lang="en-US" sz="35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4000">
                <a:solidFill>
                  <a:srgbClr val="45818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람</a:t>
            </a:r>
            <a:r>
              <a:rPr lang="en-US" sz="30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보르기니</a:t>
            </a:r>
            <a:r>
              <a:rPr lang="en-US" sz="35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4000">
                <a:solidFill>
                  <a:srgbClr val="45818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페</a:t>
            </a:r>
            <a:r>
              <a:rPr lang="en-US" sz="30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라리 사자</a:t>
            </a:r>
            <a:endParaRPr sz="3000">
              <a:solidFill>
                <a:srgbClr val="6D9EE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0" name="Google Shape;110;g1a7e36360e6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677" y="2019025"/>
            <a:ext cx="5417425" cy="4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a7e36360e6_1_71"/>
          <p:cNvSpPr/>
          <p:nvPr/>
        </p:nvSpPr>
        <p:spPr>
          <a:xfrm>
            <a:off x="3950300" y="2210450"/>
            <a:ext cx="866400" cy="8664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a7e36360e6_1_71"/>
          <p:cNvSpPr/>
          <p:nvPr/>
        </p:nvSpPr>
        <p:spPr>
          <a:xfrm>
            <a:off x="5206175" y="2074100"/>
            <a:ext cx="866400" cy="8664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a7e36360e6_1_71"/>
          <p:cNvSpPr/>
          <p:nvPr/>
        </p:nvSpPr>
        <p:spPr>
          <a:xfrm>
            <a:off x="6072575" y="2319325"/>
            <a:ext cx="866400" cy="8664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a7e36360e6_1_71"/>
          <p:cNvSpPr/>
          <p:nvPr/>
        </p:nvSpPr>
        <p:spPr>
          <a:xfrm>
            <a:off x="7016625" y="2265450"/>
            <a:ext cx="866400" cy="8664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a7e36360e6_1_71"/>
          <p:cNvSpPr/>
          <p:nvPr/>
        </p:nvSpPr>
        <p:spPr>
          <a:xfrm>
            <a:off x="5549925" y="3397575"/>
            <a:ext cx="866400" cy="8664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a7e36360e6_1_71"/>
          <p:cNvSpPr/>
          <p:nvPr/>
        </p:nvSpPr>
        <p:spPr>
          <a:xfrm>
            <a:off x="6416325" y="3240575"/>
            <a:ext cx="866400" cy="8664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a7e36360e6_1_71"/>
          <p:cNvSpPr/>
          <p:nvPr/>
        </p:nvSpPr>
        <p:spPr>
          <a:xfrm>
            <a:off x="2844900" y="1880450"/>
            <a:ext cx="1173075" cy="552700"/>
          </a:xfrm>
          <a:custGeom>
            <a:rect b="b" l="l" r="r" t="t"/>
            <a:pathLst>
              <a:path extrusionOk="0" h="22108" w="46923">
                <a:moveTo>
                  <a:pt x="46923" y="22108"/>
                </a:moveTo>
                <a:cubicBezTo>
                  <a:pt x="42336" y="20755"/>
                  <a:pt x="24815" y="16995"/>
                  <a:pt x="19401" y="13987"/>
                </a:cubicBezTo>
                <a:cubicBezTo>
                  <a:pt x="13987" y="10979"/>
                  <a:pt x="13460" y="6242"/>
                  <a:pt x="14438" y="4061"/>
                </a:cubicBezTo>
                <a:cubicBezTo>
                  <a:pt x="15416" y="1880"/>
                  <a:pt x="22861" y="151"/>
                  <a:pt x="25267" y="903"/>
                </a:cubicBezTo>
                <a:cubicBezTo>
                  <a:pt x="27673" y="1655"/>
                  <a:pt x="29553" y="6167"/>
                  <a:pt x="28876" y="8573"/>
                </a:cubicBezTo>
                <a:cubicBezTo>
                  <a:pt x="28199" y="10979"/>
                  <a:pt x="25041" y="15340"/>
                  <a:pt x="21206" y="15340"/>
                </a:cubicBezTo>
                <a:cubicBezTo>
                  <a:pt x="17371" y="15340"/>
                  <a:pt x="9400" y="11130"/>
                  <a:pt x="5866" y="8573"/>
                </a:cubicBezTo>
                <a:cubicBezTo>
                  <a:pt x="2332" y="6016"/>
                  <a:pt x="978" y="1429"/>
                  <a:pt x="0" y="0"/>
                </a:cubicBezTo>
              </a:path>
            </a:pathLst>
          </a:cu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8" name="Google Shape;118;g1a7e36360e6_1_71"/>
          <p:cNvSpPr txBox="1"/>
          <p:nvPr/>
        </p:nvSpPr>
        <p:spPr>
          <a:xfrm>
            <a:off x="2418825" y="1403300"/>
            <a:ext cx="94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손재형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19" name="Google Shape;119;g1a7e36360e6_1_71"/>
          <p:cNvCxnSpPr>
            <a:stCxn id="112" idx="0"/>
          </p:cNvCxnSpPr>
          <p:nvPr/>
        </p:nvCxnSpPr>
        <p:spPr>
          <a:xfrm flipH="1" rot="10800000">
            <a:off x="5639375" y="1711400"/>
            <a:ext cx="16800" cy="3627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g1a7e36360e6_1_71"/>
          <p:cNvSpPr txBox="1"/>
          <p:nvPr/>
        </p:nvSpPr>
        <p:spPr>
          <a:xfrm>
            <a:off x="5206175" y="1244225"/>
            <a:ext cx="94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정우현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21" name="Google Shape;121;g1a7e36360e6_1_71"/>
          <p:cNvCxnSpPr>
            <a:stCxn id="113" idx="0"/>
          </p:cNvCxnSpPr>
          <p:nvPr/>
        </p:nvCxnSpPr>
        <p:spPr>
          <a:xfrm flipH="1" rot="10800000">
            <a:off x="6505775" y="1857925"/>
            <a:ext cx="267000" cy="4614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g1a7e36360e6_1_71"/>
          <p:cNvSpPr/>
          <p:nvPr/>
        </p:nvSpPr>
        <p:spPr>
          <a:xfrm>
            <a:off x="7675125" y="1519500"/>
            <a:ext cx="857250" cy="823400"/>
          </a:xfrm>
          <a:custGeom>
            <a:rect b="b" l="l" r="r" t="t"/>
            <a:pathLst>
              <a:path extrusionOk="0" h="32936" w="34290">
                <a:moveTo>
                  <a:pt x="0" y="32936"/>
                </a:moveTo>
                <a:cubicBezTo>
                  <a:pt x="2106" y="30003"/>
                  <a:pt x="8347" y="18574"/>
                  <a:pt x="12633" y="15340"/>
                </a:cubicBezTo>
                <a:cubicBezTo>
                  <a:pt x="16919" y="12107"/>
                  <a:pt x="23237" y="11881"/>
                  <a:pt x="25718" y="13535"/>
                </a:cubicBezTo>
                <a:cubicBezTo>
                  <a:pt x="28200" y="15189"/>
                  <a:pt x="29402" y="23085"/>
                  <a:pt x="27522" y="25266"/>
                </a:cubicBezTo>
                <a:cubicBezTo>
                  <a:pt x="25642" y="27447"/>
                  <a:pt x="16544" y="29402"/>
                  <a:pt x="14438" y="26620"/>
                </a:cubicBezTo>
                <a:cubicBezTo>
                  <a:pt x="12333" y="23838"/>
                  <a:pt x="11580" y="13009"/>
                  <a:pt x="14889" y="8572"/>
                </a:cubicBezTo>
                <a:cubicBezTo>
                  <a:pt x="18198" y="4135"/>
                  <a:pt x="31057" y="1429"/>
                  <a:pt x="34290" y="0"/>
                </a:cubicBezTo>
              </a:path>
            </a:pathLst>
          </a:cu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123" name="Google Shape;123;g1a7e36360e6_1_71"/>
          <p:cNvCxnSpPr>
            <a:stCxn id="116" idx="5"/>
          </p:cNvCxnSpPr>
          <p:nvPr/>
        </p:nvCxnSpPr>
        <p:spPr>
          <a:xfrm>
            <a:off x="7155844" y="3980094"/>
            <a:ext cx="2436900" cy="13407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g1a7e36360e6_1_71"/>
          <p:cNvCxnSpPr>
            <a:stCxn id="115" idx="2"/>
          </p:cNvCxnSpPr>
          <p:nvPr/>
        </p:nvCxnSpPr>
        <p:spPr>
          <a:xfrm flipH="1">
            <a:off x="2497725" y="3830775"/>
            <a:ext cx="3052200" cy="13545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g1a7e36360e6_1_71"/>
          <p:cNvSpPr txBox="1"/>
          <p:nvPr/>
        </p:nvSpPr>
        <p:spPr>
          <a:xfrm>
            <a:off x="1651825" y="5072475"/>
            <a:ext cx="94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주성민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6" name="Google Shape;126;g1a7e36360e6_1_71"/>
          <p:cNvSpPr txBox="1"/>
          <p:nvPr/>
        </p:nvSpPr>
        <p:spPr>
          <a:xfrm>
            <a:off x="6375825" y="1321175"/>
            <a:ext cx="94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이재혁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" name="Google Shape;127;g1a7e36360e6_1_71"/>
          <p:cNvSpPr txBox="1"/>
          <p:nvPr/>
        </p:nvSpPr>
        <p:spPr>
          <a:xfrm>
            <a:off x="8560100" y="1244225"/>
            <a:ext cx="94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이민흠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" name="Google Shape;128;g1a7e36360e6_1_71"/>
          <p:cNvSpPr txBox="1"/>
          <p:nvPr/>
        </p:nvSpPr>
        <p:spPr>
          <a:xfrm>
            <a:off x="9592750" y="5185275"/>
            <a:ext cx="94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임철성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1128025" y="807200"/>
            <a:ext cx="2885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소개</a:t>
            </a:r>
            <a:endParaRPr sz="3500">
              <a:solidFill>
                <a:srgbClr val="6D9EE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056" y="6063825"/>
            <a:ext cx="3699727" cy="4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1128025" y="1547275"/>
            <a:ext cx="9617100" cy="42576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E9D3"/>
              </a:buClr>
              <a:buSzPts val="2000"/>
              <a:buFont typeface="Malgun Gothic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1539975" y="1856750"/>
            <a:ext cx="84351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334D59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사업에 AI를 도입하고 싶은 세상의 모든 기업 또는 사장님들에게 필요한 서비스로써,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1539975" y="4514725"/>
            <a:ext cx="84351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4D59"/>
                </a:solidFill>
                <a:latin typeface="Nanum Gothic"/>
                <a:ea typeface="Nanum Gothic"/>
                <a:cs typeface="Nanum Gothic"/>
                <a:sym typeface="Nanum Gothic"/>
              </a:rPr>
              <a:t>세모 AI가 여러분에게 딱 맞는 솔루션이 무엇인지 업종별, 사업내용 등으로 분석하여 추천해 드릴게요.</a:t>
            </a:r>
            <a:endParaRPr sz="26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1539975" y="3105863"/>
            <a:ext cx="84351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4D59"/>
                </a:solidFill>
                <a:latin typeface="Nanum Gothic"/>
                <a:ea typeface="Nanum Gothic"/>
                <a:cs typeface="Nanum Gothic"/>
                <a:sym typeface="Nanum Gothic"/>
              </a:rPr>
              <a:t>전문적인 지식 및 인력의 부재로 AI 도입에 어려움을 겪고 계신 분들께 최적의 서비스입니다.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b217da58ba_11_6"/>
          <p:cNvSpPr txBox="1"/>
          <p:nvPr/>
        </p:nvSpPr>
        <p:spPr>
          <a:xfrm>
            <a:off x="1128025" y="1547275"/>
            <a:ext cx="9617100" cy="42576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g1b217da58ba_11_6"/>
          <p:cNvSpPr/>
          <p:nvPr/>
        </p:nvSpPr>
        <p:spPr>
          <a:xfrm>
            <a:off x="7552250" y="1642950"/>
            <a:ext cx="1698300" cy="11181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b217da58ba_11_6"/>
          <p:cNvSpPr/>
          <p:nvPr/>
        </p:nvSpPr>
        <p:spPr>
          <a:xfrm>
            <a:off x="5087425" y="1642938"/>
            <a:ext cx="1698300" cy="11181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b217da58ba_11_6"/>
          <p:cNvSpPr/>
          <p:nvPr/>
        </p:nvSpPr>
        <p:spPr>
          <a:xfrm>
            <a:off x="2724400" y="1658463"/>
            <a:ext cx="1698300" cy="11181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b217da58ba_11_6"/>
          <p:cNvSpPr txBox="1"/>
          <p:nvPr/>
        </p:nvSpPr>
        <p:spPr>
          <a:xfrm>
            <a:off x="1128025" y="807200"/>
            <a:ext cx="6628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세모 AI의 특장점 - KEY WORD3</a:t>
            </a:r>
            <a:endParaRPr sz="3500">
              <a:solidFill>
                <a:srgbClr val="6D9EE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0" name="Google Shape;150;g1b217da58ba_1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056" y="6063825"/>
            <a:ext cx="3699727" cy="4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b217da58ba_11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5975" y="2854388"/>
            <a:ext cx="6083000" cy="2818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b217da58ba_11_6"/>
          <p:cNvSpPr txBox="1"/>
          <p:nvPr/>
        </p:nvSpPr>
        <p:spPr>
          <a:xfrm>
            <a:off x="5338975" y="1940400"/>
            <a:ext cx="119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간단함</a:t>
            </a:r>
            <a:endParaRPr b="1" i="0" sz="1400" u="none" cap="none" strike="noStrike">
              <a:solidFill>
                <a:srgbClr val="3C78D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g1b217da58ba_11_6"/>
          <p:cNvSpPr txBox="1"/>
          <p:nvPr/>
        </p:nvSpPr>
        <p:spPr>
          <a:xfrm>
            <a:off x="2813200" y="1940400"/>
            <a:ext cx="152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고객맞춤</a:t>
            </a:r>
            <a:endParaRPr b="1" i="0" sz="1400" u="none" cap="none" strike="noStrike">
              <a:solidFill>
                <a:srgbClr val="3C78D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g1b217da58ba_11_6"/>
          <p:cNvSpPr txBox="1"/>
          <p:nvPr/>
        </p:nvSpPr>
        <p:spPr>
          <a:xfrm>
            <a:off x="7803800" y="1940400"/>
            <a:ext cx="119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정확함</a:t>
            </a:r>
            <a:endParaRPr b="1" i="0" sz="2800" u="none" cap="none" strike="noStrike">
              <a:solidFill>
                <a:srgbClr val="3C78D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217da58ba_11_13"/>
          <p:cNvSpPr txBox="1"/>
          <p:nvPr/>
        </p:nvSpPr>
        <p:spPr>
          <a:xfrm>
            <a:off x="1128025" y="1547275"/>
            <a:ext cx="9617100" cy="42576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4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g1b217da58ba_11_13"/>
          <p:cNvSpPr/>
          <p:nvPr/>
        </p:nvSpPr>
        <p:spPr>
          <a:xfrm>
            <a:off x="5730025" y="2380300"/>
            <a:ext cx="4671900" cy="315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b217da58ba_11_13"/>
          <p:cNvSpPr/>
          <p:nvPr/>
        </p:nvSpPr>
        <p:spPr>
          <a:xfrm>
            <a:off x="1247725" y="2380300"/>
            <a:ext cx="4122900" cy="315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b217da58ba_11_13"/>
          <p:cNvSpPr txBox="1"/>
          <p:nvPr/>
        </p:nvSpPr>
        <p:spPr>
          <a:xfrm>
            <a:off x="1128025" y="807200"/>
            <a:ext cx="43623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세모 AI 개발내용</a:t>
            </a:r>
            <a:endParaRPr sz="3500">
              <a:solidFill>
                <a:srgbClr val="6D9EE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64" name="Google Shape;164;g1b217da58ba_1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056" y="6063825"/>
            <a:ext cx="3699727" cy="4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b217da58ba_11_13"/>
          <p:cNvSpPr txBox="1"/>
          <p:nvPr>
            <p:ph type="title"/>
          </p:nvPr>
        </p:nvSpPr>
        <p:spPr>
          <a:xfrm>
            <a:off x="1311025" y="1810875"/>
            <a:ext cx="9411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777"/>
              </a:buClr>
              <a:buSzPts val="2800"/>
              <a:buFont typeface="Malgun Gothic"/>
              <a:buNone/>
            </a:pPr>
            <a:r>
              <a:rPr lang="en-US" sz="2000">
                <a:solidFill>
                  <a:srgbClr val="6D9EEB"/>
                </a:solidFill>
                <a:latin typeface="Nanum Gothic"/>
                <a:ea typeface="Nanum Gothic"/>
                <a:cs typeface="Nanum Gothic"/>
                <a:sym typeface="Nanum Gothic"/>
              </a:rPr>
              <a:t>Word2Vec 활용모델과 Ko-Sentence-Transformers 활용모델을 활용한 유사도 분석</a:t>
            </a:r>
            <a:br>
              <a:rPr lang="en-US" sz="2000">
                <a:solidFill>
                  <a:srgbClr val="6D9EEB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2000">
              <a:solidFill>
                <a:srgbClr val="6D9EE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g1b217da58ba_11_13"/>
          <p:cNvSpPr txBox="1"/>
          <p:nvPr/>
        </p:nvSpPr>
        <p:spPr>
          <a:xfrm>
            <a:off x="1311025" y="2672350"/>
            <a:ext cx="39963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① Word2Vec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고객의 ‘회사명’과 ‘주요사업’ 관련 내용 입력문 사용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ko.bin 및 AI-Hub 데이터셋 활용 사전 학습 모델 구축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Word2Vec 사용 단어 간 유사도 측정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단어 간 유사도 알고리즘 활용하여 문장 출력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g1b217da58ba_11_13"/>
          <p:cNvSpPr txBox="1"/>
          <p:nvPr/>
        </p:nvSpPr>
        <p:spPr>
          <a:xfrm>
            <a:off x="5777400" y="2672350"/>
            <a:ext cx="4624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② Ko-SroBERTa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고객의 ‘회사명’과 ‘주요사업’ 관련 내용 입력문 사용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BERT모델의 많은 소요시간 필요 문제를 해결한 SroBERTa모델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SroBERTa 모델에서 Kor-NLI 와 Kor-STS 데이터셋 Fine Tuning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유사도 분석을 위해 사용되는 대표적인 모델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217da58ba_11_20"/>
          <p:cNvSpPr txBox="1"/>
          <p:nvPr/>
        </p:nvSpPr>
        <p:spPr>
          <a:xfrm>
            <a:off x="1128025" y="807200"/>
            <a:ext cx="2885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사용 기술</a:t>
            </a:r>
            <a:endParaRPr sz="3500">
              <a:solidFill>
                <a:srgbClr val="6D9EE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74" name="Google Shape;174;g1b217da58ba_1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056" y="6063825"/>
            <a:ext cx="3699727" cy="4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b217da58ba_11_20"/>
          <p:cNvSpPr txBox="1"/>
          <p:nvPr/>
        </p:nvSpPr>
        <p:spPr>
          <a:xfrm>
            <a:off x="1128025" y="3679900"/>
            <a:ext cx="1906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6D9EE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기대 효과</a:t>
            </a:r>
            <a:endParaRPr sz="3500">
              <a:solidFill>
                <a:srgbClr val="6D9EE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6" name="Google Shape;176;g1b217da58ba_11_20"/>
          <p:cNvSpPr txBox="1"/>
          <p:nvPr/>
        </p:nvSpPr>
        <p:spPr>
          <a:xfrm>
            <a:off x="1128025" y="1441175"/>
            <a:ext cx="9732900" cy="19947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BeautifulSoup, selenium를 활용한 AI hub 전체 데이터셋 제목 및 링크 크롤링</a:t>
            </a:r>
            <a:endParaRPr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Word2Vec 활용한 유사도 분석 모델 구축</a:t>
            </a:r>
            <a:endParaRPr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Ko-sRoBERTa를 활용한 유사도 분석 모델 구축</a:t>
            </a:r>
            <a:endParaRPr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HTML, CSS, Java-Script를 사용한 웹페이지 구축</a:t>
            </a:r>
            <a:endParaRPr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Flask 프레임 워크를 사용한 웹페이지 구축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1b217da58ba_11_20"/>
          <p:cNvSpPr txBox="1"/>
          <p:nvPr/>
        </p:nvSpPr>
        <p:spPr>
          <a:xfrm>
            <a:off x="1128025" y="4373775"/>
            <a:ext cx="9732900" cy="12513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사용자들의 회사에 적합한 고객 맞춤형 데이터셋 추천</a:t>
            </a:r>
            <a:endParaRPr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사용자가 단순 키워드 입력시 결과를 확인할 수 있는 쉬운 사용방법</a:t>
            </a:r>
            <a:endParaRPr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딥러닝 모델을 이용하여 데이터 기반 아래 유사도 측정을 통한 정확한 추천 가능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Retro 1">
      <a:dk1>
        <a:srgbClr val="000000"/>
      </a:dk1>
      <a:lt1>
        <a:srgbClr val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2022-12-05T05:12:33Z</dcterms:created>
  <dc:creator>gjaischool115</dc:creator>
</cp:coreProperties>
</file>